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57" r:id="rId3"/>
    <p:sldId id="260" r:id="rId4"/>
    <p:sldId id="263" r:id="rId5"/>
    <p:sldId id="262" r:id="rId6"/>
    <p:sldId id="264" r:id="rId7"/>
    <p:sldId id="266" r:id="rId8"/>
    <p:sldId id="265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gita Nesargi" initials="YN" lastIdx="1" clrIdx="0">
    <p:extLst>
      <p:ext uri="{19B8F6BF-5375-455C-9EA6-DF929625EA0E}">
        <p15:presenceInfo xmlns:p15="http://schemas.microsoft.com/office/powerpoint/2012/main" userId="e57cc98acbf74e8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81" d="100"/>
          <a:sy n="81" d="100"/>
        </p:scale>
        <p:origin x="46" y="4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05T12:01:12.602" idx="1">
    <p:pos x="7330" y="1388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3226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14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664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14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689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862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419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017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4/5/2020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5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39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241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1" r:id="rId6"/>
    <p:sldLayoutId id="2147483757" r:id="rId7"/>
    <p:sldLayoutId id="2147483758" r:id="rId8"/>
    <p:sldLayoutId id="2147483759" r:id="rId9"/>
    <p:sldLayoutId id="2147483760" r:id="rId10"/>
    <p:sldLayoutId id="214748376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B67062E9-5158-4907-9EAD-3D3546A483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23" r="9089" b="1175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421FCC6-93DA-40CC-96F6-E021DB6D61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 fontScale="90000"/>
          </a:bodyPr>
          <a:lstStyle/>
          <a:p>
            <a:r>
              <a:rPr lang="en-CA" sz="4800" dirty="0"/>
              <a:t>Deep Learning Final Project- Diabetic Retinopathy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A8DECE2-B10E-41A1-8FAC-1F65431BC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 fontScale="92500" lnSpcReduction="20000"/>
          </a:bodyPr>
          <a:lstStyle/>
          <a:p>
            <a:r>
              <a:rPr lang="en-CA" sz="2000" dirty="0"/>
              <a:t>Prepared By</a:t>
            </a:r>
          </a:p>
          <a:p>
            <a:r>
              <a:rPr lang="en-CA" sz="2000" dirty="0"/>
              <a:t>-Yogita Nesargi</a:t>
            </a:r>
          </a:p>
          <a:p>
            <a:r>
              <a:rPr lang="en-CA" sz="2000" dirty="0"/>
              <a:t>-Blessing </a:t>
            </a:r>
            <a:r>
              <a:rPr lang="en-CA" sz="2000" dirty="0" err="1"/>
              <a:t>Ajiboye</a:t>
            </a:r>
            <a:endParaRPr lang="en-CA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9899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CE6A8-548D-469E-AF62-914EE37B3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892940"/>
          </a:xfrm>
        </p:spPr>
        <p:txBody>
          <a:bodyPr>
            <a:normAutofit/>
          </a:bodyPr>
          <a:lstStyle/>
          <a:p>
            <a:r>
              <a:rPr lang="en-CA" sz="3200" dirty="0"/>
              <a:t>What is Diabetic Retinopathy?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D6DFC2-729D-4EF6-9DD8-040EFB4AF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309" y="1890074"/>
            <a:ext cx="10647387" cy="1578990"/>
          </a:xfrm>
        </p:spPr>
        <p:txBody>
          <a:bodyPr>
            <a:normAutofit fontScale="40000" lnSpcReduction="20000"/>
          </a:bodyPr>
          <a:lstStyle/>
          <a:p>
            <a:r>
              <a:rPr lang="en-US" sz="3600" dirty="0"/>
              <a:t>Diabetic retinopathy (die-uh-BET-</a:t>
            </a:r>
            <a:r>
              <a:rPr lang="en-US" sz="3600" dirty="0" err="1"/>
              <a:t>ik</a:t>
            </a:r>
            <a:r>
              <a:rPr lang="en-US" sz="3600" dirty="0"/>
              <a:t> ret-</a:t>
            </a:r>
            <a:r>
              <a:rPr lang="en-US" sz="3600" dirty="0" err="1"/>
              <a:t>ih</a:t>
            </a:r>
            <a:r>
              <a:rPr lang="en-US" sz="3600" dirty="0"/>
              <a:t>-NOP-uh-thee) is a diabetes complication that affects eyes. It's caused by damage to the blood vessels of the light-sensitive tissue at the back of the eye (retina).</a:t>
            </a:r>
          </a:p>
          <a:p>
            <a:r>
              <a:rPr lang="en-US" sz="3600" dirty="0"/>
              <a:t>At first, diabetic retinopathy may cause no symptoms or only mild vision problems. Eventually, it can cause blindness.</a:t>
            </a:r>
          </a:p>
          <a:p>
            <a:r>
              <a:rPr lang="en-US" sz="3600" dirty="0"/>
              <a:t>The condition can develop in anyone who has type 1 or type 2 diabetes. The longer you have diabetes and the less controlled your blood sugar is, the more likely you are to develop this eye complication.</a:t>
            </a:r>
          </a:p>
          <a:p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DA8DAE-1FBC-4DD4-8B6B-52E46C433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78" y="3934757"/>
            <a:ext cx="11649959" cy="248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53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3FA90-27C4-4E31-B711-D34DA8D81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200" dirty="0"/>
              <a:t>Diabetic Retinopathy in AI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56B76-6A88-4F42-8C8E-5EFB41A3A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346649"/>
            <a:ext cx="10168128" cy="3825551"/>
          </a:xfrm>
        </p:spPr>
        <p:txBody>
          <a:bodyPr>
            <a:normAutofit/>
          </a:bodyPr>
          <a:lstStyle/>
          <a:p>
            <a:r>
              <a:rPr lang="en-US" sz="1800" dirty="0"/>
              <a:t>The diagnosis of diabetic retinopathy (DR) through color fundus images requires experienced clinicians to identify the presence and significance of many small features which, along with a complex grading system, makes this a difficult and time-consuming task. In this project, we propose a CNN approach to diagnosing DR from digital fundus images and accurately classifying its severity. We develop a network with CNN architecture and data augmentation which can identify the intricate features involved in the classification task such as micro-aneurysms, exudate and hemorrhages on the retina and consequently provide a diagnosis automatically and without user input. We train this network using on the publicly available Kaggle dataset. </a:t>
            </a:r>
            <a:r>
              <a:rPr lang="en-US" sz="1800" i="1" dirty="0"/>
              <a:t>On the data set of 35,000 images used our proposed CNN achieves an accuracy of</a:t>
            </a:r>
            <a:r>
              <a:rPr lang="en-US" sz="1800" b="1" i="1" dirty="0"/>
              <a:t> 74% on 3,500 validation images.</a:t>
            </a:r>
            <a:endParaRPr lang="en-CA" sz="1800" b="1" i="1" dirty="0"/>
          </a:p>
        </p:txBody>
      </p:sp>
    </p:spTree>
    <p:extLst>
      <p:ext uri="{BB962C8B-B14F-4D97-AF65-F5344CB8AC3E}">
        <p14:creationId xmlns:p14="http://schemas.microsoft.com/office/powerpoint/2010/main" val="553161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126BC5-B061-48E9-9B0E-2ABBB4A7E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CA" sz="3400" i="1" dirty="0"/>
              <a:t>Peak into the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C2A87-49DC-46A4-9B7A-3C5BF36F6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 fontScale="92500" lnSpcReduction="10000"/>
          </a:bodyPr>
          <a:lstStyle/>
          <a:p>
            <a:r>
              <a:rPr lang="en-CA" sz="1700" dirty="0"/>
              <a:t>Data downloaded from Kaggle includes 35000 images and csv file containing the labels for those images</a:t>
            </a:r>
          </a:p>
          <a:p>
            <a:r>
              <a:rPr lang="en-CA" sz="1700" dirty="0"/>
              <a:t>There are 5 types of labels 0/1/2/3/4, they are distinguished as below</a:t>
            </a:r>
          </a:p>
          <a:p>
            <a:r>
              <a:rPr lang="en-CA" sz="1700" dirty="0"/>
              <a:t>Class Name </a:t>
            </a:r>
          </a:p>
          <a:p>
            <a:pPr lvl="1"/>
            <a:r>
              <a:rPr lang="en-CA" sz="1700" dirty="0"/>
              <a:t>0 Normal</a:t>
            </a:r>
          </a:p>
          <a:p>
            <a:pPr lvl="1"/>
            <a:r>
              <a:rPr lang="en-CA" sz="1700" dirty="0"/>
              <a:t>1 Mild NPDR </a:t>
            </a:r>
          </a:p>
          <a:p>
            <a:pPr lvl="1"/>
            <a:r>
              <a:rPr lang="en-CA" sz="1700" dirty="0"/>
              <a:t>2 Moderate NPDR </a:t>
            </a:r>
          </a:p>
          <a:p>
            <a:pPr lvl="1"/>
            <a:r>
              <a:rPr lang="en-CA" sz="1700" dirty="0"/>
              <a:t>3 Severe NPDR</a:t>
            </a:r>
          </a:p>
          <a:p>
            <a:pPr lvl="1"/>
            <a:r>
              <a:rPr lang="en-CA" sz="1700" dirty="0"/>
              <a:t>4 PDR</a:t>
            </a:r>
          </a:p>
          <a:p>
            <a:endParaRPr lang="en-CA" sz="1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11343F-D3AB-4E31-987F-2B4BF36E4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429" y="791851"/>
            <a:ext cx="5937198" cy="538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693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9F782-D907-47E0-B5F6-5DDB84EB7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200" dirty="0"/>
              <a:t>Eye images from the Dataset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4EFFA0-5569-4863-A396-94596840A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4609" y="2452688"/>
            <a:ext cx="4775942" cy="3377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FCCED6-5B86-427F-8B0E-185DDDC4C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547" y="2508106"/>
            <a:ext cx="4621846" cy="33220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B9E9A6-87CD-47DC-B1E1-BA9E444F03F4}"/>
              </a:ext>
            </a:extLst>
          </p:cNvPr>
          <p:cNvSpPr txBox="1"/>
          <p:nvPr/>
        </p:nvSpPr>
        <p:spPr>
          <a:xfrm>
            <a:off x="814388" y="5992114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Normal Eye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15479B-E205-4739-B175-748AE542200C}"/>
              </a:ext>
            </a:extLst>
          </p:cNvPr>
          <p:cNvSpPr txBox="1"/>
          <p:nvPr/>
        </p:nvSpPr>
        <p:spPr>
          <a:xfrm>
            <a:off x="6767512" y="5992114"/>
            <a:ext cx="463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Stage 4 DR Eye Image</a:t>
            </a:r>
          </a:p>
        </p:txBody>
      </p:sp>
    </p:spTree>
    <p:extLst>
      <p:ext uri="{BB962C8B-B14F-4D97-AF65-F5344CB8AC3E}">
        <p14:creationId xmlns:p14="http://schemas.microsoft.com/office/powerpoint/2010/main" val="3529464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10F4F-DA25-4140-849D-9E628BEE7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200" dirty="0"/>
              <a:t>Data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1C96A-48BE-444E-BBFC-180370A43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1800" dirty="0"/>
              <a:t>Prior to feeding the images to CNN images need to cropped and resized to 128  * 128 size. This has significantly reduced the computation time from 1 hour to less than 2 minutes for 35000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3B3EB-8E45-4481-BF1D-09423DD09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809" y="3619893"/>
            <a:ext cx="4605879" cy="2243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535A71-EF51-4AF9-9EAB-D07411686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161" y="3733359"/>
            <a:ext cx="5356654" cy="204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690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15FF8-E440-4ABB-BDDB-C6F49AFC4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713" y="548640"/>
            <a:ext cx="10535983" cy="1179576"/>
          </a:xfrm>
        </p:spPr>
        <p:txBody>
          <a:bodyPr>
            <a:normAutofit/>
          </a:bodyPr>
          <a:lstStyle/>
          <a:p>
            <a:r>
              <a:rPr lang="en-CA" sz="3200" dirty="0"/>
              <a:t>Convoluted Neural Network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E74AFE-C1E7-40D1-85D5-BC8923C08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2193" y="2388057"/>
            <a:ext cx="4861503" cy="36941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142276-2AEB-4A0F-8E8F-07F20883E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58" y="2388057"/>
            <a:ext cx="6034135" cy="361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54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8CEFB-E9BE-41C6-A910-317C2B78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200" dirty="0"/>
              <a:t>Accuracy and loss on Validation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DACCB-5D2F-4215-B345-E3F2E0A03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000" dirty="0"/>
              <a:t>After fitting the model and applying </a:t>
            </a:r>
            <a:r>
              <a:rPr lang="en-CA" sz="2000" dirty="0" err="1"/>
              <a:t>adam</a:t>
            </a:r>
            <a:r>
              <a:rPr lang="en-CA" sz="2000" dirty="0"/>
              <a:t> optimizer, model was evaluated on validation set of 3500 images. An accuracy of 74% and loss of 0.83 was achieved.</a:t>
            </a:r>
          </a:p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FC0D1B-C7BE-4C0A-B440-59C0E937D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222" y="3512711"/>
            <a:ext cx="7527304" cy="240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39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CD40D-9EE5-4926-B014-F6F56C447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Exploring further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3ABC4-1302-4AC8-95E5-4BCDB3461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02" y="2347274"/>
            <a:ext cx="10685094" cy="3824926"/>
          </a:xfrm>
        </p:spPr>
        <p:txBody>
          <a:bodyPr>
            <a:normAutofit/>
          </a:bodyPr>
          <a:lstStyle/>
          <a:p>
            <a:r>
              <a:rPr lang="en-CA" sz="2000" dirty="0"/>
              <a:t>Accuracy can be improved to up to 85% using transfer learning with following CNN models</a:t>
            </a:r>
          </a:p>
          <a:p>
            <a:pPr lvl="1"/>
            <a:r>
              <a:rPr lang="en-CA" sz="1600" dirty="0" err="1"/>
              <a:t>GoogleNet</a:t>
            </a:r>
            <a:endParaRPr lang="en-CA" sz="1600" dirty="0"/>
          </a:p>
          <a:p>
            <a:pPr lvl="1"/>
            <a:r>
              <a:rPr lang="en-CA" sz="1600" dirty="0"/>
              <a:t>ImageNet</a:t>
            </a:r>
          </a:p>
          <a:p>
            <a:pPr lvl="1"/>
            <a:r>
              <a:rPr lang="en-CA" sz="1600" dirty="0" err="1"/>
              <a:t>ResNet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3395087608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RegularSeed_2SEEDS">
      <a:dk1>
        <a:srgbClr val="000000"/>
      </a:dk1>
      <a:lt1>
        <a:srgbClr val="FFFFFF"/>
      </a:lt1>
      <a:dk2>
        <a:srgbClr val="412E24"/>
      </a:dk2>
      <a:lt2>
        <a:srgbClr val="E2E4E8"/>
      </a:lt2>
      <a:accent1>
        <a:srgbClr val="CD991C"/>
      </a:accent1>
      <a:accent2>
        <a:srgbClr val="E2622E"/>
      </a:accent2>
      <a:accent3>
        <a:srgbClr val="98A822"/>
      </a:accent3>
      <a:accent4>
        <a:srgbClr val="1C9DD0"/>
      </a:accent4>
      <a:accent5>
        <a:srgbClr val="2E64E2"/>
      </a:accent5>
      <a:accent6>
        <a:srgbClr val="5948D9"/>
      </a:accent6>
      <a:hlink>
        <a:srgbClr val="5879C7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421</Words>
  <Application>Microsoft Office PowerPoint</Application>
  <PresentationFormat>Widescreen</PresentationFormat>
  <Paragraphs>32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Avenir Next LT Pro</vt:lpstr>
      <vt:lpstr>Calibri</vt:lpstr>
      <vt:lpstr>AccentBoxVTI</vt:lpstr>
      <vt:lpstr>Deep Learning Final Project- Diabetic Retinopathy</vt:lpstr>
      <vt:lpstr>What is Diabetic Retinopathy?</vt:lpstr>
      <vt:lpstr>Diabetic Retinopathy in AI world</vt:lpstr>
      <vt:lpstr>Peak into the data</vt:lpstr>
      <vt:lpstr>Eye images from the Dataset</vt:lpstr>
      <vt:lpstr>Data Augmentation</vt:lpstr>
      <vt:lpstr>Convoluted Neural Network</vt:lpstr>
      <vt:lpstr>Accuracy and loss on Validation </vt:lpstr>
      <vt:lpstr>Exploring further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Final Project- Diabetic Retinopathy</dc:title>
  <dc:creator>Yogita Nesargi</dc:creator>
  <cp:lastModifiedBy>Yogita Nesargi</cp:lastModifiedBy>
  <cp:revision>24</cp:revision>
  <dcterms:created xsi:type="dcterms:W3CDTF">2020-04-05T16:54:38Z</dcterms:created>
  <dcterms:modified xsi:type="dcterms:W3CDTF">2020-04-05T17:25:17Z</dcterms:modified>
</cp:coreProperties>
</file>